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sldIdLst>
    <p:sldId id="256" r:id="rId2"/>
    <p:sldId id="260" r:id="rId3"/>
    <p:sldId id="258" r:id="rId4"/>
    <p:sldId id="273" r:id="rId5"/>
    <p:sldId id="274" r:id="rId6"/>
    <p:sldId id="262" r:id="rId7"/>
    <p:sldId id="268" r:id="rId8"/>
    <p:sldId id="270" r:id="rId9"/>
    <p:sldId id="269" r:id="rId10"/>
    <p:sldId id="263" r:id="rId11"/>
    <p:sldId id="264" r:id="rId12"/>
    <p:sldId id="257" r:id="rId13"/>
    <p:sldId id="265" r:id="rId14"/>
    <p:sldId id="266" r:id="rId15"/>
    <p:sldId id="267"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8" d="100"/>
          <a:sy n="78" d="100"/>
        </p:scale>
        <p:origin x="45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gif>
</file>

<file path=ppt/media/image11.jpeg>
</file>

<file path=ppt/media/image12.jpeg>
</file>

<file path=ppt/media/image13.jpeg>
</file>

<file path=ppt/media/image14.png>
</file>

<file path=ppt/media/image15.png>
</file>

<file path=ppt/media/image16.png>
</file>

<file path=ppt/media/image17.gif>
</file>

<file path=ppt/media/image18.png>
</file>

<file path=ppt/media/image19.gif>
</file>

<file path=ppt/media/image2.png>
</file>

<file path=ppt/media/image20.png>
</file>

<file path=ppt/media/image21.gif>
</file>

<file path=ppt/media/image22.jpeg>
</file>

<file path=ppt/media/image23.png>
</file>

<file path=ppt/media/image24.gif>
</file>

<file path=ppt/media/image25.gif>
</file>

<file path=ppt/media/image3.jpeg>
</file>

<file path=ppt/media/image4.gif>
</file>

<file path=ppt/media/image5.jpe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935503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008316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4710750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001373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97120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2574611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041023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812594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602666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883525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7537098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10/28/2020</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5906203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10/28/2020</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1028633408"/>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0" r:id="rId6"/>
    <p:sldLayoutId id="2147483675" r:id="rId7"/>
    <p:sldLayoutId id="2147483676" r:id="rId8"/>
    <p:sldLayoutId id="2147483677" r:id="rId9"/>
    <p:sldLayoutId id="2147483678" r:id="rId10"/>
    <p:sldLayoutId id="2147483679" r:id="rId11"/>
    <p:sldLayoutId id="2147483681"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7.gif"/></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9.gif"/></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1.gif"/></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gif"/></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B68360-25D7-4C6C-9A7A-5CC80B741D0B}"/>
              </a:ext>
            </a:extLst>
          </p:cNvPr>
          <p:cNvSpPr>
            <a:spLocks noGrp="1"/>
          </p:cNvSpPr>
          <p:nvPr>
            <p:ph type="ctrTitle"/>
          </p:nvPr>
        </p:nvSpPr>
        <p:spPr>
          <a:xfrm>
            <a:off x="198055" y="-531340"/>
            <a:ext cx="6375739" cy="3235424"/>
          </a:xfrm>
        </p:spPr>
        <p:txBody>
          <a:bodyPr>
            <a:normAutofit/>
          </a:bodyPr>
          <a:lstStyle/>
          <a:p>
            <a:r>
              <a:rPr lang="en-IN" i="0" dirty="0">
                <a:latin typeface="Times New Roman" panose="02020603050405020304" pitchFamily="18" charset="0"/>
                <a:cs typeface="Times New Roman" panose="02020603050405020304" pitchFamily="18" charset="0"/>
              </a:rPr>
              <a:t>Detection of  malicious Social Bots</a:t>
            </a:r>
          </a:p>
        </p:txBody>
      </p:sp>
      <p:pic>
        <p:nvPicPr>
          <p:cNvPr id="4" name="Picture 3">
            <a:extLst>
              <a:ext uri="{FF2B5EF4-FFF2-40B4-BE49-F238E27FC236}">
                <a16:creationId xmlns:a16="http://schemas.microsoft.com/office/drawing/2014/main" id="{6D4B4E16-845F-467D-B898-B68B8FB1BC88}"/>
              </a:ext>
            </a:extLst>
          </p:cNvPr>
          <p:cNvPicPr>
            <a:picLocks noChangeAspect="1"/>
          </p:cNvPicPr>
          <p:nvPr/>
        </p:nvPicPr>
        <p:blipFill rotWithShape="1">
          <a:blip r:embed="rId2"/>
          <a:srcRect l="17100" r="22037"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5" name="Picture 4">
            <a:extLst>
              <a:ext uri="{FF2B5EF4-FFF2-40B4-BE49-F238E27FC236}">
                <a16:creationId xmlns:a16="http://schemas.microsoft.com/office/drawing/2014/main" id="{D6EB81A1-64AD-4093-B914-78C6264F9FF8}"/>
              </a:ext>
            </a:extLst>
          </p:cNvPr>
          <p:cNvPicPr>
            <a:picLocks noChangeAspect="1"/>
          </p:cNvPicPr>
          <p:nvPr/>
        </p:nvPicPr>
        <p:blipFill>
          <a:blip r:embed="rId3"/>
          <a:stretch>
            <a:fillRect/>
          </a:stretch>
        </p:blipFill>
        <p:spPr>
          <a:xfrm>
            <a:off x="36576" y="3080565"/>
            <a:ext cx="6057900" cy="3267075"/>
          </a:xfrm>
          <a:prstGeom prst="rect">
            <a:avLst/>
          </a:prstGeom>
        </p:spPr>
      </p:pic>
    </p:spTree>
    <p:extLst>
      <p:ext uri="{BB962C8B-B14F-4D97-AF65-F5344CB8AC3E}">
        <p14:creationId xmlns:p14="http://schemas.microsoft.com/office/powerpoint/2010/main" val="2805385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73216-B504-4B94-8546-0F5BBBB115E6}"/>
              </a:ext>
            </a:extLst>
          </p:cNvPr>
          <p:cNvSpPr>
            <a:spLocks noGrp="1"/>
          </p:cNvSpPr>
          <p:nvPr>
            <p:ph type="title"/>
          </p:nvPr>
        </p:nvSpPr>
        <p:spPr>
          <a:xfrm>
            <a:off x="257433" y="315698"/>
            <a:ext cx="10515600" cy="1325563"/>
          </a:xfrm>
        </p:spPr>
        <p:txBody>
          <a:bodyPr>
            <a:normAutofit/>
          </a:bodyPr>
          <a:lstStyle/>
          <a:p>
            <a:r>
              <a:rPr lang="en-IN" sz="2800" dirty="0">
                <a:latin typeface="Times New Roman" panose="02020603050405020304" pitchFamily="18" charset="0"/>
                <a:cs typeface="Times New Roman" panose="02020603050405020304" pitchFamily="18" charset="0"/>
              </a:rPr>
              <a:t>MALICIOUS SOCIAL BOTS DETECTION</a:t>
            </a:r>
          </a:p>
        </p:txBody>
      </p:sp>
      <p:sp>
        <p:nvSpPr>
          <p:cNvPr id="3" name="Content Placeholder 2">
            <a:extLst>
              <a:ext uri="{FF2B5EF4-FFF2-40B4-BE49-F238E27FC236}">
                <a16:creationId xmlns:a16="http://schemas.microsoft.com/office/drawing/2014/main" id="{B6C2B05F-4887-48FD-AAF9-FD4B64B7A955}"/>
              </a:ext>
            </a:extLst>
          </p:cNvPr>
          <p:cNvSpPr>
            <a:spLocks noGrp="1"/>
          </p:cNvSpPr>
          <p:nvPr>
            <p:ph idx="1"/>
          </p:nvPr>
        </p:nvSpPr>
        <p:spPr>
          <a:xfrm>
            <a:off x="369932" y="1791729"/>
            <a:ext cx="6266935" cy="4577578"/>
          </a:xfrm>
        </p:spPr>
        <p:txBody>
          <a:bodyPr>
            <a:normAutofit/>
          </a:bodyPr>
          <a:lstStyle/>
          <a:p>
            <a:pPr marL="0" indent="0">
              <a:buNone/>
            </a:pPr>
            <a:r>
              <a:rPr lang="en-US" sz="1800" dirty="0">
                <a:latin typeface="Calibri" panose="020F0502020204030204" pitchFamily="34" charset="0"/>
                <a:cs typeface="Calibri" panose="020F0502020204030204" pitchFamily="34" charset="0"/>
              </a:rPr>
              <a:t>1) Data cleaning: </a:t>
            </a:r>
            <a:br>
              <a:rPr lang="en-US" sz="1800" dirty="0">
                <a:latin typeface="Calibri" panose="020F0502020204030204" pitchFamily="34" charset="0"/>
                <a:cs typeface="Calibri" panose="020F0502020204030204" pitchFamily="34" charset="0"/>
              </a:rPr>
            </a:br>
            <a:endParaRPr lang="en-US" sz="1800" dirty="0">
              <a:latin typeface="Calibri" panose="020F0502020204030204" pitchFamily="34" charset="0"/>
              <a:cs typeface="Calibri" panose="020F0502020204030204" pitchFamily="34" charset="0"/>
            </a:endParaRPr>
          </a:p>
          <a:p>
            <a:pPr marL="0" indent="0">
              <a:buNone/>
            </a:pPr>
            <a:r>
              <a:rPr lang="en-US" sz="1800" dirty="0">
                <a:latin typeface="Calibri" panose="020F0502020204030204" pitchFamily="34" charset="0"/>
                <a:cs typeface="Calibri" panose="020F0502020204030204" pitchFamily="34" charset="0"/>
              </a:rPr>
              <a:t>Data that are clicked less must be cleaned to remove wrong data, obtain accurate transition probability between clickstreams, and avoid the error of transition probability caused by fewer data</a:t>
            </a:r>
            <a:endParaRPr lang="en-IN" sz="1800" dirty="0">
              <a:latin typeface="Calibri" panose="020F0502020204030204" pitchFamily="34" charset="0"/>
              <a:cs typeface="Calibri" panose="020F0502020204030204" pitchFamily="34" charset="0"/>
            </a:endParaRPr>
          </a:p>
        </p:txBody>
      </p:sp>
      <p:pic>
        <p:nvPicPr>
          <p:cNvPr id="5" name="Content Placeholder 4">
            <a:extLst>
              <a:ext uri="{FF2B5EF4-FFF2-40B4-BE49-F238E27FC236}">
                <a16:creationId xmlns:a16="http://schemas.microsoft.com/office/drawing/2014/main" id="{CCBAE54C-73CE-4D15-9476-C574B74F3DE4}"/>
              </a:ext>
            </a:extLst>
          </p:cNvPr>
          <p:cNvPicPr>
            <a:picLocks noChangeAspect="1"/>
          </p:cNvPicPr>
          <p:nvPr/>
        </p:nvPicPr>
        <p:blipFill rotWithShape="1">
          <a:blip r:embed="rId2"/>
          <a:srcRect l="17100" r="22037" b="1"/>
          <a:stretch/>
        </p:blipFill>
        <p:spPr>
          <a:xfrm>
            <a:off x="7148385" y="0"/>
            <a:ext cx="5043616"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2050" name="Picture 2" descr="10 Best Data Cleaning Tools To Get The Most Out Of Your Data">
            <a:extLst>
              <a:ext uri="{FF2B5EF4-FFF2-40B4-BE49-F238E27FC236}">
                <a16:creationId xmlns:a16="http://schemas.microsoft.com/office/drawing/2014/main" id="{0FED9592-2FB8-4814-A47A-A272213DE1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4780" y="3470145"/>
            <a:ext cx="2892252" cy="309227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Data Scrubbing Services| Data Cleansing - Bizprospex">
            <a:extLst>
              <a:ext uri="{FF2B5EF4-FFF2-40B4-BE49-F238E27FC236}">
                <a16:creationId xmlns:a16="http://schemas.microsoft.com/office/drawing/2014/main" id="{5CB6D9D1-2668-47E9-A1F4-0719E9CF34FD}"/>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3262184" y="3470145"/>
            <a:ext cx="3669956" cy="30922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09978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88E3B-3EA1-4102-8DDC-B4FF8B33DE2C}"/>
              </a:ext>
            </a:extLst>
          </p:cNvPr>
          <p:cNvSpPr>
            <a:spLocks noGrp="1"/>
          </p:cNvSpPr>
          <p:nvPr>
            <p:ph type="title"/>
          </p:nvPr>
        </p:nvSpPr>
        <p:spPr>
          <a:xfrm>
            <a:off x="197708" y="365125"/>
            <a:ext cx="7512908" cy="1325563"/>
          </a:xfrm>
        </p:spPr>
        <p:txBody>
          <a:bodyPr>
            <a:normAutofit/>
          </a:bodyPr>
          <a:lstStyle/>
          <a:p>
            <a:r>
              <a:rPr lang="en-IN" sz="2800" dirty="0">
                <a:latin typeface="Times New Roman" panose="02020603050405020304" pitchFamily="18" charset="0"/>
                <a:cs typeface="Times New Roman" panose="02020603050405020304" pitchFamily="18" charset="0"/>
              </a:rPr>
              <a:t>MALICIOUS SOCIAL BOTS DETECTION</a:t>
            </a:r>
            <a:endParaRPr lang="en-IN" sz="2800" dirty="0"/>
          </a:p>
        </p:txBody>
      </p:sp>
      <p:sp>
        <p:nvSpPr>
          <p:cNvPr id="3" name="Content Placeholder 2">
            <a:extLst>
              <a:ext uri="{FF2B5EF4-FFF2-40B4-BE49-F238E27FC236}">
                <a16:creationId xmlns:a16="http://schemas.microsoft.com/office/drawing/2014/main" id="{24C763C9-3355-4F4C-A8FE-213634411B64}"/>
              </a:ext>
            </a:extLst>
          </p:cNvPr>
          <p:cNvSpPr>
            <a:spLocks noGrp="1"/>
          </p:cNvSpPr>
          <p:nvPr>
            <p:ph idx="1"/>
          </p:nvPr>
        </p:nvSpPr>
        <p:spPr>
          <a:xfrm>
            <a:off x="516924" y="1925182"/>
            <a:ext cx="6341076" cy="4160520"/>
          </a:xfrm>
        </p:spPr>
        <p:txBody>
          <a:bodyPr>
            <a:normAutofit/>
          </a:bodyPr>
          <a:lstStyle/>
          <a:p>
            <a:pPr marL="0" indent="0">
              <a:buNone/>
            </a:pPr>
            <a:r>
              <a:rPr lang="en-US" sz="1800" dirty="0">
                <a:latin typeface="Calibri" panose="020F0502020204030204" pitchFamily="34" charset="0"/>
                <a:cs typeface="Calibri" panose="020F0502020204030204" pitchFamily="34" charset="0"/>
              </a:rPr>
              <a:t>2) Data processing: </a:t>
            </a:r>
          </a:p>
          <a:p>
            <a:pPr marL="0" indent="0">
              <a:buNone/>
            </a:pPr>
            <a:r>
              <a:rPr lang="en-US" sz="1800" dirty="0">
                <a:latin typeface="Calibri" panose="020F0502020204030204" pitchFamily="34" charset="0"/>
                <a:cs typeface="Calibri" panose="020F0502020204030204" pitchFamily="34" charset="0"/>
              </a:rPr>
              <a:t>Some data are selected randomly from the normal user set and social bots set to the label. Normal user account is labeled as 1, and the social bots account is labeled as −1. Seed users are classified as the category of clusters.</a:t>
            </a:r>
            <a:endParaRPr lang="en-IN" sz="1800" dirty="0">
              <a:latin typeface="Calibri" panose="020F0502020204030204" pitchFamily="34" charset="0"/>
              <a:cs typeface="Calibri" panose="020F0502020204030204" pitchFamily="34" charset="0"/>
            </a:endParaRPr>
          </a:p>
        </p:txBody>
      </p:sp>
      <p:pic>
        <p:nvPicPr>
          <p:cNvPr id="7" name="Content Placeholder 4">
            <a:extLst>
              <a:ext uri="{FF2B5EF4-FFF2-40B4-BE49-F238E27FC236}">
                <a16:creationId xmlns:a16="http://schemas.microsoft.com/office/drawing/2014/main" id="{8257C6E7-237F-482A-A32F-669539895DBC}"/>
              </a:ext>
            </a:extLst>
          </p:cNvPr>
          <p:cNvPicPr>
            <a:picLocks noChangeAspect="1"/>
          </p:cNvPicPr>
          <p:nvPr/>
        </p:nvPicPr>
        <p:blipFill rotWithShape="1">
          <a:blip r:embed="rId2"/>
          <a:srcRect l="17100" r="22037" b="1"/>
          <a:stretch/>
        </p:blipFill>
        <p:spPr>
          <a:xfrm>
            <a:off x="7148385" y="0"/>
            <a:ext cx="5043616"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3076" name="Picture 4" descr="Data processing concept in circle Royalty Free Vector Image">
            <a:extLst>
              <a:ext uri="{FF2B5EF4-FFF2-40B4-BE49-F238E27FC236}">
                <a16:creationId xmlns:a16="http://schemas.microsoft.com/office/drawing/2014/main" id="{44722CBB-2D9F-4241-9AA5-EE3022B366F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630"/>
          <a:stretch/>
        </p:blipFill>
        <p:spPr bwMode="auto">
          <a:xfrm>
            <a:off x="0" y="4005442"/>
            <a:ext cx="2905898" cy="2626497"/>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Data Processing – Trikut">
            <a:extLst>
              <a:ext uri="{FF2B5EF4-FFF2-40B4-BE49-F238E27FC236}">
                <a16:creationId xmlns:a16="http://schemas.microsoft.com/office/drawing/2014/main" id="{DF741635-66B2-43AF-92C3-EA9606D7F523}"/>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723120" y="3429000"/>
            <a:ext cx="4295518" cy="3330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1628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A4BE1-1D64-4F4C-9D2B-AE1AB2C7C854}"/>
              </a:ext>
            </a:extLst>
          </p:cNvPr>
          <p:cNvSpPr>
            <a:spLocks noGrp="1"/>
          </p:cNvSpPr>
          <p:nvPr>
            <p:ph type="title"/>
          </p:nvPr>
        </p:nvSpPr>
        <p:spPr>
          <a:xfrm>
            <a:off x="284205" y="443144"/>
            <a:ext cx="6858000" cy="1325563"/>
          </a:xfrm>
        </p:spPr>
        <p:txBody>
          <a:bodyPr>
            <a:normAutofit/>
          </a:bodyPr>
          <a:lstStyle/>
          <a:p>
            <a:r>
              <a:rPr lang="en-IN" sz="2800" dirty="0">
                <a:latin typeface="Times New Roman" panose="02020603050405020304" pitchFamily="18" charset="0"/>
                <a:cs typeface="Times New Roman" panose="02020603050405020304" pitchFamily="18" charset="0"/>
              </a:rPr>
              <a:t>MALICIOUS SOCIAL BOTS DETECTION</a:t>
            </a:r>
            <a:endParaRPr lang="en-IN" sz="2800" dirty="0"/>
          </a:p>
        </p:txBody>
      </p:sp>
      <p:sp>
        <p:nvSpPr>
          <p:cNvPr id="3" name="Content Placeholder 2">
            <a:extLst>
              <a:ext uri="{FF2B5EF4-FFF2-40B4-BE49-F238E27FC236}">
                <a16:creationId xmlns:a16="http://schemas.microsoft.com/office/drawing/2014/main" id="{6E12C0FC-4860-4EA5-9357-793FE23A90B5}"/>
              </a:ext>
            </a:extLst>
          </p:cNvPr>
          <p:cNvSpPr>
            <a:spLocks noGrp="1"/>
          </p:cNvSpPr>
          <p:nvPr>
            <p:ph idx="1"/>
          </p:nvPr>
        </p:nvSpPr>
        <p:spPr>
          <a:xfrm>
            <a:off x="172995" y="1875755"/>
            <a:ext cx="6858000" cy="4160520"/>
          </a:xfrm>
        </p:spPr>
        <p:txBody>
          <a:bodyPr>
            <a:normAutofit/>
          </a:bodyPr>
          <a:lstStyle/>
          <a:p>
            <a:pPr marL="0" indent="0">
              <a:buNone/>
            </a:pPr>
            <a:r>
              <a:rPr lang="en-US" sz="1800" dirty="0">
                <a:latin typeface="Calibri" panose="020F0502020204030204" pitchFamily="34" charset="0"/>
                <a:cs typeface="Calibri" panose="020F0502020204030204" pitchFamily="34" charset="0"/>
              </a:rPr>
              <a:t>3) Feature selection: </a:t>
            </a:r>
          </a:p>
          <a:p>
            <a:pPr marL="0" indent="0">
              <a:buNone/>
            </a:pPr>
            <a:r>
              <a:rPr lang="en-US" sz="1800" dirty="0">
                <a:latin typeface="Calibri" panose="020F0502020204030204" pitchFamily="34" charset="0"/>
                <a:cs typeface="Calibri" panose="020F0502020204030204" pitchFamily="34" charset="0"/>
              </a:rPr>
              <a:t>In the spatial dimension: according to the main functions of the </a:t>
            </a:r>
            <a:r>
              <a:rPr lang="en-US" sz="1800" b="1" dirty="0">
                <a:latin typeface="Calibri" panose="020F0502020204030204" pitchFamily="34" charset="0"/>
                <a:cs typeface="Calibri" panose="020F0502020204030204" pitchFamily="34" charset="0"/>
              </a:rPr>
              <a:t>CyVOD </a:t>
            </a:r>
            <a:r>
              <a:rPr lang="en-US" sz="1800" dirty="0">
                <a:latin typeface="Calibri" panose="020F0502020204030204" pitchFamily="34" charset="0"/>
                <a:cs typeface="Calibri" panose="020F0502020204030204" pitchFamily="34" charset="0"/>
              </a:rPr>
              <a:t>platform, we select the transition probability features related to the playback function: </a:t>
            </a:r>
            <a:r>
              <a:rPr lang="en-US" sz="1800" b="1" dirty="0">
                <a:latin typeface="Calibri" panose="020F0502020204030204" pitchFamily="34" charset="0"/>
                <a:cs typeface="Calibri" panose="020F0502020204030204" pitchFamily="34" charset="0"/>
              </a:rPr>
              <a:t>P(play, play), P(play, like) , P(play, feedback), P(play, comment), P(play, share) and P(play, more) ;</a:t>
            </a:r>
            <a:r>
              <a:rPr lang="en-US" sz="1800" dirty="0">
                <a:latin typeface="Calibri" panose="020F0502020204030204" pitchFamily="34" charset="0"/>
                <a:cs typeface="Calibri" panose="020F0502020204030204" pitchFamily="34" charset="0"/>
              </a:rPr>
              <a:t> in the time dimension: we can get the inter-arrival times (IATs). Because if all transition probability matrixes of user behavior are constructed, extremely huge data size and sparse matrix can increase the difficulty of data detection. </a:t>
            </a:r>
            <a:endParaRPr lang="en-IN" sz="1800" dirty="0">
              <a:latin typeface="Calibri" panose="020F0502020204030204" pitchFamily="34" charset="0"/>
              <a:cs typeface="Calibri" panose="020F0502020204030204" pitchFamily="34" charset="0"/>
            </a:endParaRPr>
          </a:p>
        </p:txBody>
      </p:sp>
      <p:pic>
        <p:nvPicPr>
          <p:cNvPr id="5" name="Content Placeholder 4">
            <a:extLst>
              <a:ext uri="{FF2B5EF4-FFF2-40B4-BE49-F238E27FC236}">
                <a16:creationId xmlns:a16="http://schemas.microsoft.com/office/drawing/2014/main" id="{927EB03B-176B-433F-9B0E-81146CEAF6F8}"/>
              </a:ext>
            </a:extLst>
          </p:cNvPr>
          <p:cNvPicPr>
            <a:picLocks noChangeAspect="1"/>
          </p:cNvPicPr>
          <p:nvPr/>
        </p:nvPicPr>
        <p:blipFill rotWithShape="1">
          <a:blip r:embed="rId2"/>
          <a:srcRect l="17100" r="22037" b="1"/>
          <a:stretch/>
        </p:blipFill>
        <p:spPr>
          <a:xfrm>
            <a:off x="7500551" y="0"/>
            <a:ext cx="4691450"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4100" name="Picture 4" descr="Feature selection Icons - 9 free vector icons">
            <a:extLst>
              <a:ext uri="{FF2B5EF4-FFF2-40B4-BE49-F238E27FC236}">
                <a16:creationId xmlns:a16="http://schemas.microsoft.com/office/drawing/2014/main" id="{9446E099-2EE7-422F-9012-76813F15ED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97" y="4399305"/>
            <a:ext cx="3311611" cy="22857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ackers Patrol Twitter to Identify and Eliminate Porn Bots">
            <a:extLst>
              <a:ext uri="{FF2B5EF4-FFF2-40B4-BE49-F238E27FC236}">
                <a16:creationId xmlns:a16="http://schemas.microsoft.com/office/drawing/2014/main" id="{728ECA78-3C81-4B5D-B724-86DB79F28F84}"/>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3601995" y="4399305"/>
            <a:ext cx="3787345" cy="2406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4097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84E2D-E02C-4CFB-B3AF-DA2F247D95CA}"/>
              </a:ext>
            </a:extLst>
          </p:cNvPr>
          <p:cNvSpPr>
            <a:spLocks noGrp="1"/>
          </p:cNvSpPr>
          <p:nvPr>
            <p:ph type="title"/>
          </p:nvPr>
        </p:nvSpPr>
        <p:spPr>
          <a:xfrm>
            <a:off x="356286" y="328055"/>
            <a:ext cx="10515600" cy="1325563"/>
          </a:xfrm>
        </p:spPr>
        <p:txBody>
          <a:bodyPr>
            <a:normAutofit/>
          </a:bodyPr>
          <a:lstStyle/>
          <a:p>
            <a:r>
              <a:rPr lang="en-IN" sz="2800" dirty="0">
                <a:latin typeface="Times New Roman" panose="02020603050405020304" pitchFamily="18" charset="0"/>
                <a:cs typeface="Times New Roman" panose="02020603050405020304" pitchFamily="18" charset="0"/>
              </a:rPr>
              <a:t>MALICIOUS SOCIAL BOTS DETECTION </a:t>
            </a:r>
            <a:endParaRPr lang="en-IN" sz="2800" dirty="0"/>
          </a:p>
        </p:txBody>
      </p:sp>
      <p:sp>
        <p:nvSpPr>
          <p:cNvPr id="3" name="Content Placeholder 2">
            <a:extLst>
              <a:ext uri="{FF2B5EF4-FFF2-40B4-BE49-F238E27FC236}">
                <a16:creationId xmlns:a16="http://schemas.microsoft.com/office/drawing/2014/main" id="{3E09B752-19D2-49B9-BFB3-3E488E5668C6}"/>
              </a:ext>
            </a:extLst>
          </p:cNvPr>
          <p:cNvSpPr>
            <a:spLocks noGrp="1"/>
          </p:cNvSpPr>
          <p:nvPr>
            <p:ph idx="1"/>
          </p:nvPr>
        </p:nvSpPr>
        <p:spPr>
          <a:xfrm>
            <a:off x="356286" y="1895176"/>
            <a:ext cx="6069227" cy="4160520"/>
          </a:xfrm>
        </p:spPr>
        <p:txBody>
          <a:bodyPr>
            <a:normAutofit/>
          </a:bodyPr>
          <a:lstStyle/>
          <a:p>
            <a:pPr marL="0" indent="0">
              <a:buNone/>
            </a:pPr>
            <a:r>
              <a:rPr lang="en-IN" sz="1800" dirty="0">
                <a:latin typeface="Calibri" panose="020F0502020204030204" pitchFamily="34" charset="0"/>
                <a:cs typeface="Calibri" panose="020F0502020204030204" pitchFamily="34" charset="0"/>
              </a:rPr>
              <a:t>4) Semi-supervised clustering method:</a:t>
            </a:r>
          </a:p>
          <a:p>
            <a:pPr marL="0" indent="0">
              <a:buNone/>
            </a:pPr>
            <a:r>
              <a:rPr lang="en-US" sz="1800" dirty="0">
                <a:latin typeface="Calibri" panose="020F0502020204030204" pitchFamily="34" charset="0"/>
                <a:cs typeface="Calibri" panose="020F0502020204030204" pitchFamily="34" charset="0"/>
              </a:rPr>
              <a:t>First, the initial centers of two clusters are determined by labeled seed users. Then, unlabeled data are used to iterate and optimize the clustering results constantly.</a:t>
            </a:r>
            <a:endParaRPr lang="en-IN" sz="1800" dirty="0">
              <a:latin typeface="Calibri" panose="020F0502020204030204" pitchFamily="34" charset="0"/>
              <a:cs typeface="Calibri" panose="020F0502020204030204" pitchFamily="34" charset="0"/>
            </a:endParaRPr>
          </a:p>
        </p:txBody>
      </p:sp>
      <p:pic>
        <p:nvPicPr>
          <p:cNvPr id="5" name="Content Placeholder 4">
            <a:extLst>
              <a:ext uri="{FF2B5EF4-FFF2-40B4-BE49-F238E27FC236}">
                <a16:creationId xmlns:a16="http://schemas.microsoft.com/office/drawing/2014/main" id="{15A0D71F-297A-46E6-9D3F-43C54F07335C}"/>
              </a:ext>
            </a:extLst>
          </p:cNvPr>
          <p:cNvPicPr>
            <a:picLocks noChangeAspect="1"/>
          </p:cNvPicPr>
          <p:nvPr/>
        </p:nvPicPr>
        <p:blipFill rotWithShape="1">
          <a:blip r:embed="rId2"/>
          <a:srcRect l="17100" r="22037" b="1"/>
          <a:stretch/>
        </p:blipFill>
        <p:spPr>
          <a:xfrm>
            <a:off x="7148385" y="0"/>
            <a:ext cx="5043616"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5122" name="Picture 2" descr="Semi-supervised learning of the electronic health record for phenotype  stratification - ScienceDirect">
            <a:extLst>
              <a:ext uri="{FF2B5EF4-FFF2-40B4-BE49-F238E27FC236}">
                <a16:creationId xmlns:a16="http://schemas.microsoft.com/office/drawing/2014/main" id="{58980149-D776-4B3E-809E-1F284AC141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218" y="3548706"/>
            <a:ext cx="5573927" cy="2629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05457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E2FFC-C3F9-4E2C-96DE-B6E991BAC0C8}"/>
              </a:ext>
            </a:extLst>
          </p:cNvPr>
          <p:cNvSpPr>
            <a:spLocks noGrp="1"/>
          </p:cNvSpPr>
          <p:nvPr>
            <p:ph type="title"/>
          </p:nvPr>
        </p:nvSpPr>
        <p:spPr>
          <a:xfrm>
            <a:off x="220362" y="389839"/>
            <a:ext cx="10515600" cy="1325563"/>
          </a:xfrm>
        </p:spPr>
        <p:txBody>
          <a:bodyPr>
            <a:normAutofit/>
          </a:bodyPr>
          <a:lstStyle/>
          <a:p>
            <a:r>
              <a:rPr lang="en-IN" sz="2800" dirty="0">
                <a:latin typeface="Times New Roman" panose="02020603050405020304" pitchFamily="18" charset="0"/>
                <a:cs typeface="Times New Roman" panose="02020603050405020304" pitchFamily="18" charset="0"/>
              </a:rPr>
              <a:t>MALICIOUS SOCIAL BOTS DETECTION </a:t>
            </a:r>
            <a:endParaRPr lang="en-IN" sz="2800" dirty="0"/>
          </a:p>
        </p:txBody>
      </p:sp>
      <p:sp>
        <p:nvSpPr>
          <p:cNvPr id="3" name="Content Placeholder 2">
            <a:extLst>
              <a:ext uri="{FF2B5EF4-FFF2-40B4-BE49-F238E27FC236}">
                <a16:creationId xmlns:a16="http://schemas.microsoft.com/office/drawing/2014/main" id="{8268B88E-5CC8-4B9F-8396-C5E6B5C4A843}"/>
              </a:ext>
            </a:extLst>
          </p:cNvPr>
          <p:cNvSpPr>
            <a:spLocks noGrp="1"/>
          </p:cNvSpPr>
          <p:nvPr>
            <p:ph idx="1"/>
          </p:nvPr>
        </p:nvSpPr>
        <p:spPr>
          <a:xfrm>
            <a:off x="838200" y="2011680"/>
            <a:ext cx="5257800" cy="4160520"/>
          </a:xfrm>
        </p:spPr>
        <p:txBody>
          <a:bodyPr>
            <a:normAutofit/>
          </a:bodyPr>
          <a:lstStyle/>
          <a:p>
            <a:pPr marL="0" indent="0">
              <a:buNone/>
            </a:pPr>
            <a:r>
              <a:rPr lang="en-US" sz="1800" dirty="0">
                <a:latin typeface="Calibri" panose="020F0502020204030204" pitchFamily="34" charset="0"/>
                <a:cs typeface="Calibri" panose="020F0502020204030204" pitchFamily="34" charset="0"/>
              </a:rPr>
              <a:t>5) Obtain the normal user set and social bots set:</a:t>
            </a:r>
          </a:p>
          <a:p>
            <a:pPr marL="0" indent="0">
              <a:buNone/>
            </a:pPr>
            <a:r>
              <a:rPr lang="en-US" sz="1800" dirty="0">
                <a:latin typeface="Calibri" panose="020F0502020204030204" pitchFamily="34" charset="0"/>
                <a:cs typeface="Calibri" panose="020F0502020204030204" pitchFamily="34" charset="0"/>
              </a:rPr>
              <a:t>The normal user set and social bots set can be finally obtained by detecting</a:t>
            </a:r>
            <a:endParaRPr lang="en-IN" sz="1800" dirty="0">
              <a:latin typeface="Calibri" panose="020F0502020204030204" pitchFamily="34" charset="0"/>
              <a:cs typeface="Calibri" panose="020F0502020204030204" pitchFamily="34" charset="0"/>
            </a:endParaRPr>
          </a:p>
        </p:txBody>
      </p:sp>
      <p:pic>
        <p:nvPicPr>
          <p:cNvPr id="5" name="Content Placeholder 4">
            <a:extLst>
              <a:ext uri="{FF2B5EF4-FFF2-40B4-BE49-F238E27FC236}">
                <a16:creationId xmlns:a16="http://schemas.microsoft.com/office/drawing/2014/main" id="{0A14E80C-CB2D-4DDC-BD6D-EDF8B7797AD4}"/>
              </a:ext>
            </a:extLst>
          </p:cNvPr>
          <p:cNvPicPr>
            <a:picLocks noChangeAspect="1"/>
          </p:cNvPicPr>
          <p:nvPr/>
        </p:nvPicPr>
        <p:blipFill rotWithShape="1">
          <a:blip r:embed="rId2"/>
          <a:srcRect l="17100" r="22037" b="1"/>
          <a:stretch/>
        </p:blipFill>
        <p:spPr>
          <a:xfrm>
            <a:off x="7148385" y="0"/>
            <a:ext cx="5043616"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13316" name="Picture 4" descr="Social Bot Detection Using Tweets Similarity | SpringerLink">
            <a:extLst>
              <a:ext uri="{FF2B5EF4-FFF2-40B4-BE49-F238E27FC236}">
                <a16:creationId xmlns:a16="http://schemas.microsoft.com/office/drawing/2014/main" id="{198EFC66-FEAF-44E8-AA42-BC4D7447D14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90" t="9334"/>
          <a:stretch/>
        </p:blipFill>
        <p:spPr bwMode="auto">
          <a:xfrm>
            <a:off x="361952" y="3429000"/>
            <a:ext cx="6644844" cy="3401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55755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967D5-B96D-479C-A3A8-C94D748DCADE}"/>
              </a:ext>
            </a:extLst>
          </p:cNvPr>
          <p:cNvSpPr>
            <a:spLocks noGrp="1"/>
          </p:cNvSpPr>
          <p:nvPr>
            <p:ph type="title"/>
          </p:nvPr>
        </p:nvSpPr>
        <p:spPr/>
        <p:txBody>
          <a:bodyPr>
            <a:normAutofit/>
          </a:bodyPr>
          <a:lstStyle/>
          <a:p>
            <a:r>
              <a:rPr lang="en-IN" sz="2800" dirty="0">
                <a:latin typeface="Times New Roman" panose="02020603050405020304" pitchFamily="18" charset="0"/>
                <a:cs typeface="Times New Roman" panose="02020603050405020304" pitchFamily="18" charset="0"/>
              </a:rPr>
              <a:t>MALICIOUS SOCIAL BOTS DETECTION </a:t>
            </a:r>
            <a:endParaRPr lang="en-IN" sz="2800" dirty="0"/>
          </a:p>
        </p:txBody>
      </p:sp>
      <p:sp>
        <p:nvSpPr>
          <p:cNvPr id="3" name="Content Placeholder 2">
            <a:extLst>
              <a:ext uri="{FF2B5EF4-FFF2-40B4-BE49-F238E27FC236}">
                <a16:creationId xmlns:a16="http://schemas.microsoft.com/office/drawing/2014/main" id="{ECD27C1A-DCBF-4F73-B9E8-72F6EAB109F1}"/>
              </a:ext>
            </a:extLst>
          </p:cNvPr>
          <p:cNvSpPr>
            <a:spLocks noGrp="1"/>
          </p:cNvSpPr>
          <p:nvPr>
            <p:ph idx="1"/>
          </p:nvPr>
        </p:nvSpPr>
        <p:spPr>
          <a:xfrm>
            <a:off x="306859" y="1863399"/>
            <a:ext cx="6217508" cy="4160520"/>
          </a:xfrm>
        </p:spPr>
        <p:txBody>
          <a:bodyPr>
            <a:normAutofit/>
          </a:bodyPr>
          <a:lstStyle/>
          <a:p>
            <a:pPr marL="0" indent="0">
              <a:buNone/>
            </a:pPr>
            <a:r>
              <a:rPr lang="en-US" sz="1800" dirty="0">
                <a:latin typeface="Calibri" panose="020F0502020204030204" pitchFamily="34" charset="0"/>
                <a:cs typeface="Calibri" panose="020F0502020204030204" pitchFamily="34" charset="0"/>
              </a:rPr>
              <a:t>6) Result evaluation:</a:t>
            </a:r>
          </a:p>
          <a:p>
            <a:pPr marL="0" indent="0">
              <a:buNone/>
            </a:pPr>
            <a:r>
              <a:rPr lang="en-US" sz="1800" dirty="0">
                <a:latin typeface="Calibri" panose="020F0502020204030204" pitchFamily="34" charset="0"/>
                <a:cs typeface="Calibri" panose="020F0502020204030204" pitchFamily="34" charset="0"/>
              </a:rPr>
              <a:t> We evaluate results based on three different metrics: Precision, Recall, and F1 Score </a:t>
            </a:r>
            <a:r>
              <a:rPr lang="en-US" sz="1800" b="1" dirty="0">
                <a:latin typeface="Calibri" panose="020F0502020204030204" pitchFamily="34" charset="0"/>
                <a:cs typeface="Calibri" panose="020F0502020204030204" pitchFamily="34" charset="0"/>
              </a:rPr>
              <a:t>(F1 is the harmonic average of Precision and Recall, F1 = 2*Precision*Recall Precision+Recall).</a:t>
            </a:r>
            <a:endParaRPr lang="en-IN" sz="1800" b="1" dirty="0">
              <a:latin typeface="Calibri" panose="020F0502020204030204" pitchFamily="34" charset="0"/>
              <a:cs typeface="Calibri" panose="020F0502020204030204" pitchFamily="34" charset="0"/>
            </a:endParaRPr>
          </a:p>
        </p:txBody>
      </p:sp>
      <p:pic>
        <p:nvPicPr>
          <p:cNvPr id="5" name="Content Placeholder 4">
            <a:extLst>
              <a:ext uri="{FF2B5EF4-FFF2-40B4-BE49-F238E27FC236}">
                <a16:creationId xmlns:a16="http://schemas.microsoft.com/office/drawing/2014/main" id="{5DB3A4F4-EB97-4505-900A-6E23C6399428}"/>
              </a:ext>
            </a:extLst>
          </p:cNvPr>
          <p:cNvPicPr>
            <a:picLocks noChangeAspect="1"/>
          </p:cNvPicPr>
          <p:nvPr/>
        </p:nvPicPr>
        <p:blipFill rotWithShape="1">
          <a:blip r:embed="rId2"/>
          <a:srcRect l="17100" r="22037" b="1"/>
          <a:stretch/>
        </p:blipFill>
        <p:spPr>
          <a:xfrm>
            <a:off x="7148385" y="0"/>
            <a:ext cx="5043616"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7" name="Picture 2" descr="Complete Guide] Spambots and How to get rid?">
            <a:extLst>
              <a:ext uri="{FF2B5EF4-FFF2-40B4-BE49-F238E27FC236}">
                <a16:creationId xmlns:a16="http://schemas.microsoft.com/office/drawing/2014/main" id="{FC0DE58A-F2BB-41D1-81CB-C0D0645F7D01}"/>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06859" y="3429000"/>
            <a:ext cx="6203092" cy="31818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16722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CDDE4-EA08-4ABD-94AF-9370E33C7E1B}"/>
              </a:ext>
            </a:extLst>
          </p:cNvPr>
          <p:cNvSpPr>
            <a:spLocks noGrp="1"/>
          </p:cNvSpPr>
          <p:nvPr>
            <p:ph type="title"/>
          </p:nvPr>
        </p:nvSpPr>
        <p:spPr/>
        <p:txBody>
          <a:bodyPr>
            <a:normAutofit/>
          </a:bodyPr>
          <a:lstStyle/>
          <a:p>
            <a:r>
              <a:rPr lang="en-IN" sz="2800"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DC10AA84-6798-4ABD-AEB1-63DC6304E1D4}"/>
              </a:ext>
            </a:extLst>
          </p:cNvPr>
          <p:cNvSpPr>
            <a:spLocks noGrp="1"/>
          </p:cNvSpPr>
          <p:nvPr>
            <p:ph idx="1"/>
          </p:nvPr>
        </p:nvSpPr>
        <p:spPr>
          <a:xfrm>
            <a:off x="838200" y="1925183"/>
            <a:ext cx="6203092" cy="4160520"/>
          </a:xfrm>
        </p:spPr>
        <p:txBody>
          <a:bodyPr>
            <a:normAutofit/>
          </a:bodyPr>
          <a:lstStyle/>
          <a:p>
            <a:pPr marL="0" indent="0">
              <a:buNone/>
            </a:pPr>
            <a:r>
              <a:rPr lang="en-US" sz="1800" dirty="0"/>
              <a:t>The above method detects malicious social bots in online social networks. The following method can be used to detect various social bots (malicious) on various websites and social networks </a:t>
            </a:r>
            <a:endParaRPr lang="en-IN" sz="1800" dirty="0"/>
          </a:p>
        </p:txBody>
      </p:sp>
      <p:pic>
        <p:nvPicPr>
          <p:cNvPr id="7" name="Content Placeholder 4">
            <a:extLst>
              <a:ext uri="{FF2B5EF4-FFF2-40B4-BE49-F238E27FC236}">
                <a16:creationId xmlns:a16="http://schemas.microsoft.com/office/drawing/2014/main" id="{EC4EB79D-BD8D-49ED-8D7C-EE4470E30D9B}"/>
              </a:ext>
            </a:extLst>
          </p:cNvPr>
          <p:cNvPicPr>
            <a:picLocks noChangeAspect="1"/>
          </p:cNvPicPr>
          <p:nvPr/>
        </p:nvPicPr>
        <p:blipFill rotWithShape="1">
          <a:blip r:embed="rId2"/>
          <a:srcRect l="17100" r="22037" b="1"/>
          <a:stretch/>
        </p:blipFill>
        <p:spPr>
          <a:xfrm>
            <a:off x="7148385" y="0"/>
            <a:ext cx="5043616"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14340" name="Picture 4" descr="NAC Education World">
            <a:extLst>
              <a:ext uri="{FF2B5EF4-FFF2-40B4-BE49-F238E27FC236}">
                <a16:creationId xmlns:a16="http://schemas.microsoft.com/office/drawing/2014/main" id="{F15B7221-F066-4778-ACD0-A1033CF9FBA0}"/>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072979" y="3323968"/>
            <a:ext cx="5871518" cy="32868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3346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A9FCE-FB3F-4CE2-91CB-5F09626EAB5A}"/>
              </a:ext>
            </a:extLst>
          </p:cNvPr>
          <p:cNvSpPr>
            <a:spLocks noGrp="1"/>
          </p:cNvSpPr>
          <p:nvPr>
            <p:ph type="title"/>
          </p:nvPr>
        </p:nvSpPr>
        <p:spPr>
          <a:xfrm>
            <a:off x="1567249" y="303341"/>
            <a:ext cx="5043616" cy="1325563"/>
          </a:xfrm>
        </p:spPr>
        <p:txBody>
          <a:bodyPr/>
          <a:lstStyle/>
          <a:p>
            <a:r>
              <a:rPr lang="en-IN" dirty="0">
                <a:latin typeface="Times New Roman" panose="02020603050405020304" pitchFamily="18" charset="0"/>
                <a:cs typeface="Times New Roman" panose="02020603050405020304" pitchFamily="18" charset="0"/>
              </a:rPr>
              <a:t>Abstract </a:t>
            </a:r>
          </a:p>
        </p:txBody>
      </p:sp>
      <p:sp>
        <p:nvSpPr>
          <p:cNvPr id="3" name="Content Placeholder 2">
            <a:extLst>
              <a:ext uri="{FF2B5EF4-FFF2-40B4-BE49-F238E27FC236}">
                <a16:creationId xmlns:a16="http://schemas.microsoft.com/office/drawing/2014/main" id="{53EBFD31-DB64-491A-A983-E1ED5B5BA72B}"/>
              </a:ext>
            </a:extLst>
          </p:cNvPr>
          <p:cNvSpPr>
            <a:spLocks noGrp="1"/>
          </p:cNvSpPr>
          <p:nvPr>
            <p:ph idx="1"/>
          </p:nvPr>
        </p:nvSpPr>
        <p:spPr>
          <a:xfrm>
            <a:off x="185351" y="2011679"/>
            <a:ext cx="6425514" cy="4203769"/>
          </a:xfrm>
        </p:spPr>
        <p:txBody>
          <a:bodyPr>
            <a:noAutofit/>
          </a:bodyPr>
          <a:lstStyle/>
          <a:p>
            <a:pPr marL="0" indent="0">
              <a:lnSpc>
                <a:spcPct val="107000"/>
              </a:lnSpc>
              <a:spcAft>
                <a:spcPts val="800"/>
              </a:spcAft>
              <a:buNone/>
            </a:pPr>
            <a:r>
              <a:rPr lang="en-IN" sz="1800" dirty="0">
                <a:effectLst/>
                <a:latin typeface="Calibri" panose="020F0502020204030204" pitchFamily="34" charset="0"/>
                <a:ea typeface="Calibri" panose="020F0502020204030204" pitchFamily="34" charset="0"/>
                <a:cs typeface="Calibri" panose="020F0502020204030204" pitchFamily="34" charset="0"/>
              </a:rPr>
              <a:t>With the significant and rapid increase in the volume and velocity of data in social network, there have been significant changes in the methodology of collecting and analysing data.</a:t>
            </a:r>
          </a:p>
          <a:p>
            <a:pPr marL="0" indent="0">
              <a:lnSpc>
                <a:spcPct val="107000"/>
              </a:lnSpc>
              <a:spcAft>
                <a:spcPts val="800"/>
              </a:spcAft>
              <a:buNone/>
            </a:pPr>
            <a:r>
              <a:rPr lang="en-IN" sz="1800" dirty="0">
                <a:effectLst/>
                <a:latin typeface="Calibri" panose="020F0502020204030204" pitchFamily="34" charset="0"/>
                <a:ea typeface="Calibri" panose="020F0502020204030204" pitchFamily="34" charset="0"/>
                <a:cs typeface="Calibri" panose="020F0502020204030204" pitchFamily="34" charset="0"/>
              </a:rPr>
              <a:t>The current social networks are using various designs for collecting large data. Social bots are one of the current ways used to collect user information. However malicious social bots have also been used to disseminate false information and this can result in real-world consequences. </a:t>
            </a:r>
          </a:p>
          <a:p>
            <a:pPr marL="0" indent="0">
              <a:lnSpc>
                <a:spcPct val="107000"/>
              </a:lnSpc>
              <a:spcAft>
                <a:spcPts val="800"/>
              </a:spcAft>
              <a:buNone/>
            </a:pPr>
            <a:r>
              <a:rPr lang="en-IN" sz="1800" dirty="0">
                <a:effectLst/>
                <a:latin typeface="Calibri" panose="020F0502020204030204" pitchFamily="34" charset="0"/>
                <a:ea typeface="Calibri" panose="020F0502020204030204" pitchFamily="34" charset="0"/>
                <a:cs typeface="Calibri" panose="020F0502020204030204" pitchFamily="34" charset="0"/>
              </a:rPr>
              <a:t>Therefore, detecting social bots is one of the important tasks to be done. A novel method of detecting malicious social bots featuring both selections based on transition probability of click stream sequences</a:t>
            </a:r>
          </a:p>
          <a:p>
            <a:pPr marL="0" indent="0">
              <a:lnSpc>
                <a:spcPct val="107000"/>
              </a:lnSpc>
              <a:spcAft>
                <a:spcPts val="800"/>
              </a:spcAft>
              <a:buNone/>
            </a:pPr>
            <a:r>
              <a:rPr lang="en-IN" sz="1800" b="1"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p>
            <a:pPr marL="0" indent="0">
              <a:buNone/>
            </a:pPr>
            <a:endParaRPr lang="en-IN" sz="1800" dirty="0">
              <a:latin typeface="Calibri" panose="020F0502020204030204" pitchFamily="34" charset="0"/>
              <a:cs typeface="Calibri" panose="020F0502020204030204" pitchFamily="34" charset="0"/>
            </a:endParaRPr>
          </a:p>
        </p:txBody>
      </p:sp>
      <p:pic>
        <p:nvPicPr>
          <p:cNvPr id="4" name="Content Placeholder 4">
            <a:extLst>
              <a:ext uri="{FF2B5EF4-FFF2-40B4-BE49-F238E27FC236}">
                <a16:creationId xmlns:a16="http://schemas.microsoft.com/office/drawing/2014/main" id="{27B7B6DF-D987-488F-9559-69BB1802D546}"/>
              </a:ext>
            </a:extLst>
          </p:cNvPr>
          <p:cNvPicPr>
            <a:picLocks noChangeAspect="1"/>
          </p:cNvPicPr>
          <p:nvPr/>
        </p:nvPicPr>
        <p:blipFill rotWithShape="1">
          <a:blip r:embed="rId2"/>
          <a:srcRect l="17100" r="22037" b="1"/>
          <a:stretch/>
        </p:blipFill>
        <p:spPr>
          <a:xfrm>
            <a:off x="7148385" y="0"/>
            <a:ext cx="5043616"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7633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20369-6E34-4D44-9756-084C26012648}"/>
              </a:ext>
            </a:extLst>
          </p:cNvPr>
          <p:cNvSpPr>
            <a:spLocks noGrp="1"/>
          </p:cNvSpPr>
          <p:nvPr>
            <p:ph type="title"/>
          </p:nvPr>
        </p:nvSpPr>
        <p:spPr>
          <a:xfrm>
            <a:off x="990600" y="285406"/>
            <a:ext cx="5105400" cy="1325563"/>
          </a:xfrm>
        </p:spPr>
        <p:txBody>
          <a:bodyPr/>
          <a:lstStyle/>
          <a:p>
            <a:r>
              <a:rPr lang="en-IN" dirty="0">
                <a:latin typeface="Times New Roman" panose="02020603050405020304" pitchFamily="18" charset="0"/>
                <a:cs typeface="Times New Roman" panose="02020603050405020304" pitchFamily="18" charset="0"/>
              </a:rPr>
              <a:t> Bots</a:t>
            </a:r>
          </a:p>
        </p:txBody>
      </p:sp>
      <p:sp>
        <p:nvSpPr>
          <p:cNvPr id="7" name="Content Placeholder 6">
            <a:extLst>
              <a:ext uri="{FF2B5EF4-FFF2-40B4-BE49-F238E27FC236}">
                <a16:creationId xmlns:a16="http://schemas.microsoft.com/office/drawing/2014/main" id="{9A5BE09D-F559-476A-9984-C3B4A9F5CF75}"/>
              </a:ext>
            </a:extLst>
          </p:cNvPr>
          <p:cNvSpPr>
            <a:spLocks noGrp="1"/>
          </p:cNvSpPr>
          <p:nvPr>
            <p:ph idx="1"/>
          </p:nvPr>
        </p:nvSpPr>
        <p:spPr>
          <a:xfrm>
            <a:off x="148282" y="1936939"/>
            <a:ext cx="5947718" cy="4160520"/>
          </a:xfrm>
        </p:spPr>
        <p:txBody>
          <a:bodyPr>
            <a:normAutofit/>
          </a:bodyPr>
          <a:lstStyle/>
          <a:p>
            <a:pPr marL="0" indent="0">
              <a:buNone/>
            </a:pPr>
            <a:r>
              <a:rPr lang="en-IN" sz="1800" dirty="0">
                <a:latin typeface="Calibri" panose="020F0502020204030204" pitchFamily="34" charset="0"/>
                <a:ea typeface="Calibri" panose="020F0502020204030204" pitchFamily="34" charset="0"/>
                <a:cs typeface="Calibri" panose="020F0502020204030204" pitchFamily="34" charset="0"/>
              </a:rPr>
              <a:t>S</a:t>
            </a:r>
            <a:r>
              <a:rPr lang="en-IN" sz="1800" dirty="0">
                <a:effectLst/>
                <a:latin typeface="Calibri" panose="020F0502020204030204" pitchFamily="34" charset="0"/>
                <a:ea typeface="Calibri" panose="020F0502020204030204" pitchFamily="34" charset="0"/>
                <a:cs typeface="Calibri" panose="020F0502020204030204" pitchFamily="34" charset="0"/>
              </a:rPr>
              <a:t>ocial bots are social accounts controlled by automated programs that can perform corresponding operations based on a set of procedures.</a:t>
            </a:r>
          </a:p>
          <a:p>
            <a:pPr marL="0" indent="0">
              <a:buNone/>
            </a:pPr>
            <a:r>
              <a:rPr lang="en-IN" sz="1800" dirty="0">
                <a:effectLst/>
                <a:latin typeface="Calibri" panose="020F0502020204030204" pitchFamily="34" charset="0"/>
                <a:ea typeface="Calibri" panose="020F0502020204030204" pitchFamily="34" charset="0"/>
                <a:cs typeface="Calibri" panose="020F0502020204030204" pitchFamily="34" charset="0"/>
              </a:rPr>
              <a:t> </a:t>
            </a:r>
            <a:r>
              <a:rPr lang="en-US" sz="1800" i="0" dirty="0">
                <a:effectLst/>
                <a:latin typeface="Calibri" panose="020F0502020204030204" pitchFamily="34" charset="0"/>
                <a:cs typeface="Calibri" panose="020F0502020204030204" pitchFamily="34" charset="0"/>
              </a:rPr>
              <a:t>Bots are normally used to automate certain tasks, meaning they can run without specific instructions from humans. An organization or individual can use a bot to replace a repetitive task that a human would otherwise have to perform. Bots are also much faster at these tasks than humans.</a:t>
            </a:r>
            <a:endParaRPr lang="en-IN" sz="1800" dirty="0">
              <a:latin typeface="Calibri" panose="020F0502020204030204" pitchFamily="34" charset="0"/>
              <a:cs typeface="Calibri" panose="020F0502020204030204" pitchFamily="34" charset="0"/>
            </a:endParaRPr>
          </a:p>
        </p:txBody>
      </p:sp>
      <p:pic>
        <p:nvPicPr>
          <p:cNvPr id="9" name="Picture 8">
            <a:extLst>
              <a:ext uri="{FF2B5EF4-FFF2-40B4-BE49-F238E27FC236}">
                <a16:creationId xmlns:a16="http://schemas.microsoft.com/office/drawing/2014/main" id="{3402CF02-EA96-4D86-89EB-7A772A308026}"/>
              </a:ext>
            </a:extLst>
          </p:cNvPr>
          <p:cNvPicPr>
            <a:picLocks noChangeAspect="1"/>
          </p:cNvPicPr>
          <p:nvPr/>
        </p:nvPicPr>
        <p:blipFill rotWithShape="1">
          <a:blip r:embed="rId2"/>
          <a:srcRect l="17100" r="22037" b="1"/>
          <a:stretch/>
        </p:blipFill>
        <p:spPr>
          <a:xfrm>
            <a:off x="6437870" y="10"/>
            <a:ext cx="5754130"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1026" name="Picture 2" descr="AI bots: Must Have For Business In 2019">
            <a:extLst>
              <a:ext uri="{FF2B5EF4-FFF2-40B4-BE49-F238E27FC236}">
                <a16:creationId xmlns:a16="http://schemas.microsoft.com/office/drawing/2014/main" id="{3C57BA14-DD55-4413-9F4F-5F1B521ECC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355" y="4481213"/>
            <a:ext cx="2911046" cy="209138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Blink Bot | Robot logo, Robot illustration, Motion design animation">
            <a:extLst>
              <a:ext uri="{FF2B5EF4-FFF2-40B4-BE49-F238E27FC236}">
                <a16:creationId xmlns:a16="http://schemas.microsoft.com/office/drawing/2014/main" id="{1E391C77-A93C-4AD7-8DB3-7401DD6A728C}"/>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3554628" y="4454489"/>
            <a:ext cx="2413907" cy="21047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194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DE7F4-94B0-48D7-A449-3A649BE7E630}"/>
              </a:ext>
            </a:extLst>
          </p:cNvPr>
          <p:cNvSpPr>
            <a:spLocks noGrp="1"/>
          </p:cNvSpPr>
          <p:nvPr>
            <p:ph type="title"/>
          </p:nvPr>
        </p:nvSpPr>
        <p:spPr>
          <a:xfrm>
            <a:off x="615779" y="377481"/>
            <a:ext cx="10515600" cy="1325563"/>
          </a:xfrm>
        </p:spPr>
        <p:txBody>
          <a:bodyPr>
            <a:normAutofit/>
          </a:bodyPr>
          <a:lstStyle/>
          <a:p>
            <a:r>
              <a:rPr lang="en-IN" sz="2800" dirty="0">
                <a:latin typeface="Times New Roman" panose="02020603050405020304" pitchFamily="18" charset="0"/>
                <a:cs typeface="Times New Roman" panose="02020603050405020304" pitchFamily="18" charset="0"/>
              </a:rPr>
              <a:t>Good bots VS Malicious Bots</a:t>
            </a:r>
            <a:endParaRPr lang="en-IN" sz="2800" dirty="0"/>
          </a:p>
        </p:txBody>
      </p:sp>
      <p:pic>
        <p:nvPicPr>
          <p:cNvPr id="5" name="Picture 4">
            <a:extLst>
              <a:ext uri="{FF2B5EF4-FFF2-40B4-BE49-F238E27FC236}">
                <a16:creationId xmlns:a16="http://schemas.microsoft.com/office/drawing/2014/main" id="{A9E9F782-0635-4808-9433-C63E429D168F}"/>
              </a:ext>
            </a:extLst>
          </p:cNvPr>
          <p:cNvPicPr>
            <a:picLocks noChangeAspect="1"/>
          </p:cNvPicPr>
          <p:nvPr/>
        </p:nvPicPr>
        <p:blipFill rotWithShape="1">
          <a:blip r:embed="rId2"/>
          <a:srcRect l="17100" r="22037" b="1"/>
          <a:stretch/>
        </p:blipFill>
        <p:spPr>
          <a:xfrm>
            <a:off x="6437870" y="10"/>
            <a:ext cx="5754130"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7" name="Picture 4" descr="Bot Clicks - What you Need to Know, and How to Beat Them | Beacon">
            <a:extLst>
              <a:ext uri="{FF2B5EF4-FFF2-40B4-BE49-F238E27FC236}">
                <a16:creationId xmlns:a16="http://schemas.microsoft.com/office/drawing/2014/main" id="{5D1B57AE-AE14-482A-9ED3-C0880022AAA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82145" y="1871469"/>
            <a:ext cx="6032157" cy="4818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6413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1D027-791E-4BF1-A888-48BDF907EE11}"/>
              </a:ext>
            </a:extLst>
          </p:cNvPr>
          <p:cNvSpPr>
            <a:spLocks noGrp="1"/>
          </p:cNvSpPr>
          <p:nvPr>
            <p:ph type="title"/>
          </p:nvPr>
        </p:nvSpPr>
        <p:spPr/>
        <p:txBody>
          <a:bodyPr/>
          <a:lstStyle/>
          <a:p>
            <a:endParaRPr lang="en-IN" dirty="0"/>
          </a:p>
        </p:txBody>
      </p:sp>
      <p:pic>
        <p:nvPicPr>
          <p:cNvPr id="3074" name="Picture 2" descr="Bad Bots Create Cyber Security Headaches | RiskIQ">
            <a:extLst>
              <a:ext uri="{FF2B5EF4-FFF2-40B4-BE49-F238E27FC236}">
                <a16:creationId xmlns:a16="http://schemas.microsoft.com/office/drawing/2014/main" id="{E711C201-C79B-4D1C-8F03-73F2751687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3085115"/>
            <a:ext cx="6647935" cy="383059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Web Crawlers: Bots, Spiders &amp; Crawlers – Everything You Want to Know">
            <a:extLst>
              <a:ext uri="{FF2B5EF4-FFF2-40B4-BE49-F238E27FC236}">
                <a16:creationId xmlns:a16="http://schemas.microsoft.com/office/drawing/2014/main" id="{8FB245B1-469F-40E3-A5E8-2A23C8710F2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647935" y="-1"/>
            <a:ext cx="5975521"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Twitter Bots 2018 | Meta-Guide.com">
            <a:extLst>
              <a:ext uri="{FF2B5EF4-FFF2-40B4-BE49-F238E27FC236}">
                <a16:creationId xmlns:a16="http://schemas.microsoft.com/office/drawing/2014/main" id="{F736FB39-C254-45B3-AFFD-FB0D491A3B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1"/>
            <a:ext cx="6705600" cy="3336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6820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BB141-E106-43C4-981D-C235EA6ECA06}"/>
              </a:ext>
            </a:extLst>
          </p:cNvPr>
          <p:cNvSpPr>
            <a:spLocks noGrp="1"/>
          </p:cNvSpPr>
          <p:nvPr>
            <p:ph type="title"/>
          </p:nvPr>
        </p:nvSpPr>
        <p:spPr>
          <a:xfrm>
            <a:off x="383060" y="328055"/>
            <a:ext cx="10515600" cy="1325563"/>
          </a:xfrm>
        </p:spPr>
        <p:txBody>
          <a:bodyPr>
            <a:normAutofit/>
          </a:bodyPr>
          <a:lstStyle/>
          <a:p>
            <a:r>
              <a:rPr lang="en-IN" sz="2800" dirty="0">
                <a:latin typeface="Times New Roman" panose="02020603050405020304" pitchFamily="18" charset="0"/>
                <a:cs typeface="Times New Roman" panose="02020603050405020304" pitchFamily="18" charset="0"/>
              </a:rPr>
              <a:t>The need to detect malicious bots</a:t>
            </a:r>
          </a:p>
        </p:txBody>
      </p:sp>
      <p:sp>
        <p:nvSpPr>
          <p:cNvPr id="3" name="Content Placeholder 2">
            <a:extLst>
              <a:ext uri="{FF2B5EF4-FFF2-40B4-BE49-F238E27FC236}">
                <a16:creationId xmlns:a16="http://schemas.microsoft.com/office/drawing/2014/main" id="{AA6C491E-22BC-4FD6-9DFE-F8A9C398B70B}"/>
              </a:ext>
            </a:extLst>
          </p:cNvPr>
          <p:cNvSpPr>
            <a:spLocks noGrp="1"/>
          </p:cNvSpPr>
          <p:nvPr>
            <p:ph idx="1"/>
          </p:nvPr>
        </p:nvSpPr>
        <p:spPr>
          <a:xfrm>
            <a:off x="245076" y="1796322"/>
            <a:ext cx="6903309" cy="2242151"/>
          </a:xfrm>
        </p:spPr>
        <p:txBody>
          <a:bodyPr>
            <a:normAutofit fontScale="92500" lnSpcReduction="10000"/>
          </a:bodyPr>
          <a:lstStyle/>
          <a:p>
            <a:pPr marL="0" indent="0">
              <a:buNone/>
            </a:pPr>
            <a:r>
              <a:rPr lang="en-US" sz="1800" dirty="0">
                <a:latin typeface="Calibri" panose="020F0502020204030204" pitchFamily="34" charset="0"/>
                <a:cs typeface="Calibri" panose="020F0502020204030204" pitchFamily="34" charset="0"/>
              </a:rPr>
              <a:t>Malicious social bots have been used for malicious tasks such as spreading false information about political candidates and inflating the perceived popularity of celebrities. </a:t>
            </a:r>
          </a:p>
          <a:p>
            <a:pPr marL="0" indent="0">
              <a:buNone/>
            </a:pPr>
            <a:r>
              <a:rPr lang="en-US" sz="1800" dirty="0">
                <a:latin typeface="Calibri" panose="020F0502020204030204" pitchFamily="34" charset="0"/>
                <a:cs typeface="Calibri" panose="020F0502020204030204" pitchFamily="34" charset="0"/>
              </a:rPr>
              <a:t>These bots can change the results of common analyses performed on social media. Malicious social bots have also been used to disseminate false information (e.g., fake news),collect personal data, compromise accounts, and this can result in real-world consequences. Therefore, detecting and removing malicious social bots in online social networks is crucial</a:t>
            </a:r>
            <a:endParaRPr lang="en-IN" sz="1800" dirty="0">
              <a:latin typeface="Calibri" panose="020F0502020204030204" pitchFamily="34" charset="0"/>
              <a:cs typeface="Calibri" panose="020F0502020204030204" pitchFamily="34" charset="0"/>
            </a:endParaRPr>
          </a:p>
        </p:txBody>
      </p:sp>
      <p:pic>
        <p:nvPicPr>
          <p:cNvPr id="5" name="Content Placeholder 4">
            <a:extLst>
              <a:ext uri="{FF2B5EF4-FFF2-40B4-BE49-F238E27FC236}">
                <a16:creationId xmlns:a16="http://schemas.microsoft.com/office/drawing/2014/main" id="{CEB30595-1B2D-4139-B5A0-661D04DCA1B5}"/>
              </a:ext>
            </a:extLst>
          </p:cNvPr>
          <p:cNvPicPr>
            <a:picLocks noChangeAspect="1"/>
          </p:cNvPicPr>
          <p:nvPr/>
        </p:nvPicPr>
        <p:blipFill rotWithShape="1">
          <a:blip r:embed="rId2"/>
          <a:srcRect l="17100" r="22037" b="1"/>
          <a:stretch/>
        </p:blipFill>
        <p:spPr>
          <a:xfrm>
            <a:off x="7148385" y="0"/>
            <a:ext cx="5043616"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8194" name="Picture 2" descr="ThreatList: Bad Bots Account for a Fifth of All Web Traffic, FinServ Hit  the Worst | Threatpost">
            <a:extLst>
              <a:ext uri="{FF2B5EF4-FFF2-40B4-BE49-F238E27FC236}">
                <a16:creationId xmlns:a16="http://schemas.microsoft.com/office/drawing/2014/main" id="{2107AE9B-6A3B-40EE-A3B6-73319D4DDD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550" y="4038474"/>
            <a:ext cx="3191132" cy="265211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Bad Bots: What are the business verticals most targeted by them? |  SoftProdigy">
            <a:extLst>
              <a:ext uri="{FF2B5EF4-FFF2-40B4-BE49-F238E27FC236}">
                <a16:creationId xmlns:a16="http://schemas.microsoft.com/office/drawing/2014/main" id="{50206315-B0CF-4A3F-8430-4916B722227D}"/>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3537637" y="4038473"/>
            <a:ext cx="3421792" cy="26521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5302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8143F-3E8B-42F5-B188-F591B22EE506}"/>
              </a:ext>
            </a:extLst>
          </p:cNvPr>
          <p:cNvSpPr>
            <a:spLocks noGrp="1"/>
          </p:cNvSpPr>
          <p:nvPr>
            <p:ph type="title"/>
          </p:nvPr>
        </p:nvSpPr>
        <p:spPr/>
        <p:txBody>
          <a:bodyPr/>
          <a:lstStyle/>
          <a:p>
            <a:endParaRPr lang="en-IN"/>
          </a:p>
        </p:txBody>
      </p:sp>
      <p:pic>
        <p:nvPicPr>
          <p:cNvPr id="7170" name="Picture 2" descr="Good Bots vs. Bad Bots, And Their Impact On Your Website | Radware Bot  Manager">
            <a:extLst>
              <a:ext uri="{FF2B5EF4-FFF2-40B4-BE49-F238E27FC236}">
                <a16:creationId xmlns:a16="http://schemas.microsoft.com/office/drawing/2014/main" id="{A495B08D-9FF8-4FAF-BE82-1CB9E8381C8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667250" y="3291681"/>
            <a:ext cx="2857500" cy="1600200"/>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Chart: Humans Account for Less Than Half of Global Web Traffic | Statista">
            <a:extLst>
              <a:ext uri="{FF2B5EF4-FFF2-40B4-BE49-F238E27FC236}">
                <a16:creationId xmlns:a16="http://schemas.microsoft.com/office/drawing/2014/main" id="{C0B5027B-6CDD-43BC-A9C9-339571D72E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100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3738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F4ED4-2F2C-4352-9834-9BB7CE16F0A1}"/>
              </a:ext>
            </a:extLst>
          </p:cNvPr>
          <p:cNvSpPr>
            <a:spLocks noGrp="1"/>
          </p:cNvSpPr>
          <p:nvPr>
            <p:ph type="title"/>
          </p:nvPr>
        </p:nvSpPr>
        <p:spPr>
          <a:xfrm>
            <a:off x="469558" y="365125"/>
            <a:ext cx="6586150" cy="1325563"/>
          </a:xfrm>
        </p:spPr>
        <p:txBody>
          <a:bodyPr>
            <a:normAutofit/>
          </a:bodyPr>
          <a:lstStyle/>
          <a:p>
            <a:r>
              <a:rPr lang="en-IN" sz="2800" dirty="0">
                <a:latin typeface="Times New Roman" panose="02020603050405020304" pitchFamily="18" charset="0"/>
                <a:cs typeface="Times New Roman" panose="02020603050405020304" pitchFamily="18" charset="0"/>
              </a:rPr>
              <a:t>TWITTER VS MALICIOUS SOCIAL BOTS</a:t>
            </a:r>
          </a:p>
        </p:txBody>
      </p:sp>
      <p:sp>
        <p:nvSpPr>
          <p:cNvPr id="3" name="Content Placeholder 2">
            <a:extLst>
              <a:ext uri="{FF2B5EF4-FFF2-40B4-BE49-F238E27FC236}">
                <a16:creationId xmlns:a16="http://schemas.microsoft.com/office/drawing/2014/main" id="{298FF889-A1EE-4760-8A27-9B1A0F8B4D5F}"/>
              </a:ext>
            </a:extLst>
          </p:cNvPr>
          <p:cNvSpPr>
            <a:spLocks noGrp="1"/>
          </p:cNvSpPr>
          <p:nvPr>
            <p:ph idx="1"/>
          </p:nvPr>
        </p:nvSpPr>
        <p:spPr>
          <a:xfrm>
            <a:off x="223965" y="1825942"/>
            <a:ext cx="6485753" cy="4160520"/>
          </a:xfrm>
        </p:spPr>
        <p:txBody>
          <a:bodyPr>
            <a:normAutofit/>
          </a:bodyPr>
          <a:lstStyle/>
          <a:p>
            <a:pPr marL="0" indent="0">
              <a:buNone/>
            </a:pPr>
            <a:r>
              <a:rPr lang="en-US" sz="1800" dirty="0">
                <a:latin typeface="Calibri" panose="020F0502020204030204" pitchFamily="34" charset="0"/>
                <a:cs typeface="Calibri" panose="020F0502020204030204" pitchFamily="34" charset="0"/>
              </a:rPr>
              <a:t>Recent statistics show that more than 50% of Twitter accounts are not human users. By one estimate 28% of accounts created in 2008 and half of the accounts created in 2014 have been suspended by Twitter. According to the social interactions between users of the Twitter user to identify the active, passive and inactive users, a supervised machine learning method was proposed to identify social bots on the basis of age, location and other static features of active, passive, and inactive users in the Twitter, as well as interacting person, interaction content, interaction theme, and some dynamic characteristics</a:t>
            </a:r>
            <a:endParaRPr lang="en-IN" sz="1800" dirty="0">
              <a:latin typeface="Calibri" panose="020F0502020204030204" pitchFamily="34" charset="0"/>
              <a:cs typeface="Calibri" panose="020F0502020204030204" pitchFamily="34" charset="0"/>
            </a:endParaRPr>
          </a:p>
        </p:txBody>
      </p:sp>
      <p:pic>
        <p:nvPicPr>
          <p:cNvPr id="5" name="Content Placeholder 4">
            <a:extLst>
              <a:ext uri="{FF2B5EF4-FFF2-40B4-BE49-F238E27FC236}">
                <a16:creationId xmlns:a16="http://schemas.microsoft.com/office/drawing/2014/main" id="{EB29A093-FDD1-4DBA-BDAD-FBFE94D2EA72}"/>
              </a:ext>
            </a:extLst>
          </p:cNvPr>
          <p:cNvPicPr>
            <a:picLocks noChangeAspect="1"/>
          </p:cNvPicPr>
          <p:nvPr/>
        </p:nvPicPr>
        <p:blipFill rotWithShape="1">
          <a:blip r:embed="rId2"/>
          <a:srcRect l="17100" r="22037" b="1"/>
          <a:stretch/>
        </p:blipFill>
        <p:spPr>
          <a:xfrm>
            <a:off x="7148385" y="0"/>
            <a:ext cx="5043616"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10242" name="Picture 2" descr="Twitter is (finally) cracking down on bots | TechCrunch">
            <a:extLst>
              <a:ext uri="{FF2B5EF4-FFF2-40B4-BE49-F238E27FC236}">
                <a16:creationId xmlns:a16="http://schemas.microsoft.com/office/drawing/2014/main" id="{BF28F1FE-46F0-48FB-9141-40526C67E5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5474" y="4867790"/>
            <a:ext cx="2628900" cy="1743075"/>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U.S. presidential campaign Twitter bot usage 2016 | Statista">
            <a:extLst>
              <a:ext uri="{FF2B5EF4-FFF2-40B4-BE49-F238E27FC236}">
                <a16:creationId xmlns:a16="http://schemas.microsoft.com/office/drawing/2014/main" id="{14DAA2CA-8454-4AF1-82FF-F98B05D4A3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5412" y="4893277"/>
            <a:ext cx="3924712" cy="1717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98590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E48E4-10ED-4700-ABD0-1CB8615C7CB0}"/>
              </a:ext>
            </a:extLst>
          </p:cNvPr>
          <p:cNvSpPr>
            <a:spLocks noGrp="1"/>
          </p:cNvSpPr>
          <p:nvPr>
            <p:ph type="title"/>
          </p:nvPr>
        </p:nvSpPr>
        <p:spPr>
          <a:xfrm>
            <a:off x="233749" y="365125"/>
            <a:ext cx="6316362" cy="1325563"/>
          </a:xfrm>
        </p:spPr>
        <p:txBody>
          <a:bodyPr>
            <a:normAutofit/>
          </a:bodyPr>
          <a:lstStyle/>
          <a:p>
            <a:r>
              <a:rPr lang="en-IN" sz="2800" dirty="0">
                <a:latin typeface="Times New Roman" panose="02020603050405020304" pitchFamily="18" charset="0"/>
                <a:cs typeface="Times New Roman" panose="02020603050405020304" pitchFamily="18" charset="0"/>
              </a:rPr>
              <a:t>EXPERIMENTAL  DESIGN  FOR DETECTING MALICIOUS BOTS</a:t>
            </a:r>
          </a:p>
        </p:txBody>
      </p:sp>
      <p:sp>
        <p:nvSpPr>
          <p:cNvPr id="3" name="Content Placeholder 2">
            <a:extLst>
              <a:ext uri="{FF2B5EF4-FFF2-40B4-BE49-F238E27FC236}">
                <a16:creationId xmlns:a16="http://schemas.microsoft.com/office/drawing/2014/main" id="{2E0B0894-D75C-41DE-910D-407664FDD105}"/>
              </a:ext>
            </a:extLst>
          </p:cNvPr>
          <p:cNvSpPr>
            <a:spLocks noGrp="1"/>
          </p:cNvSpPr>
          <p:nvPr>
            <p:ph idx="1"/>
          </p:nvPr>
        </p:nvSpPr>
        <p:spPr>
          <a:xfrm>
            <a:off x="148281" y="1851042"/>
            <a:ext cx="6808573" cy="4160520"/>
          </a:xfrm>
        </p:spPr>
        <p:txBody>
          <a:bodyPr>
            <a:normAutofit/>
          </a:bodyPr>
          <a:lstStyle/>
          <a:p>
            <a:pPr marL="0" indent="0">
              <a:buNone/>
            </a:pPr>
            <a:r>
              <a:rPr lang="en-US" sz="1800" dirty="0">
                <a:latin typeface="Times New Roman" panose="02020603050405020304" pitchFamily="18" charset="0"/>
                <a:cs typeface="Times New Roman" panose="02020603050405020304" pitchFamily="18" charset="0"/>
              </a:rPr>
              <a:t>Social bots that perform a single task, malicious social bots that coordinate to perform tasks, and malicious social bots that perform mixed tasks. For example, a user can perform two or more actions in the actions of liking, comment, sharing and so on. The social bot for malicious likes, the value of the P(play, like) (the transition probability of ‘‘the current click event is and the next click event is liking’’) would be high and the value of other transition probability features would be small or zero. </a:t>
            </a:r>
            <a:endParaRPr lang="en-IN" sz="1800" dirty="0">
              <a:latin typeface="Times New Roman" panose="02020603050405020304" pitchFamily="18" charset="0"/>
              <a:cs typeface="Times New Roman" panose="02020603050405020304" pitchFamily="18" charset="0"/>
            </a:endParaRPr>
          </a:p>
        </p:txBody>
      </p:sp>
      <p:pic>
        <p:nvPicPr>
          <p:cNvPr id="7" name="Content Placeholder 4">
            <a:extLst>
              <a:ext uri="{FF2B5EF4-FFF2-40B4-BE49-F238E27FC236}">
                <a16:creationId xmlns:a16="http://schemas.microsoft.com/office/drawing/2014/main" id="{266E413B-0F54-47C7-9A1D-F3DF112726FF}"/>
              </a:ext>
            </a:extLst>
          </p:cNvPr>
          <p:cNvPicPr>
            <a:picLocks noChangeAspect="1"/>
          </p:cNvPicPr>
          <p:nvPr/>
        </p:nvPicPr>
        <p:blipFill rotWithShape="1">
          <a:blip r:embed="rId2"/>
          <a:srcRect l="17100" r="22037" b="1"/>
          <a:stretch/>
        </p:blipFill>
        <p:spPr>
          <a:xfrm>
            <a:off x="7148385" y="0"/>
            <a:ext cx="5043616"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8" name="Picture 2" descr="PDF] Detecting Malicious Social Bots Based on Clickstream Sequences |  Semantic Scholar">
            <a:extLst>
              <a:ext uri="{FF2B5EF4-FFF2-40B4-BE49-F238E27FC236}">
                <a16:creationId xmlns:a16="http://schemas.microsoft.com/office/drawing/2014/main" id="{000282DA-B8F7-4E41-B481-6E7E0DC0399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241"/>
          <a:stretch/>
        </p:blipFill>
        <p:spPr bwMode="auto">
          <a:xfrm>
            <a:off x="1086545" y="4374292"/>
            <a:ext cx="4610770" cy="2118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6119364"/>
      </p:ext>
    </p:extLst>
  </p:cSld>
  <p:clrMapOvr>
    <a:masterClrMapping/>
  </p:clrMapOvr>
</p:sld>
</file>

<file path=ppt/theme/theme1.xml><?xml version="1.0" encoding="utf-8"?>
<a:theme xmlns:a="http://schemas.openxmlformats.org/drawingml/2006/main" name="BrushVTI">
  <a:themeElements>
    <a:clrScheme name="AnalogousFromDarkSeedLeftStep">
      <a:dk1>
        <a:srgbClr val="000000"/>
      </a:dk1>
      <a:lt1>
        <a:srgbClr val="FFFFFF"/>
      </a:lt1>
      <a:dk2>
        <a:srgbClr val="1C2431"/>
      </a:dk2>
      <a:lt2>
        <a:srgbClr val="F0F3F2"/>
      </a:lt2>
      <a:accent1>
        <a:srgbClr val="DD336F"/>
      </a:accent1>
      <a:accent2>
        <a:srgbClr val="CB21A4"/>
      </a:accent2>
      <a:accent3>
        <a:srgbClr val="BD33DD"/>
      </a:accent3>
      <a:accent4>
        <a:srgbClr val="6725CC"/>
      </a:accent4>
      <a:accent5>
        <a:srgbClr val="3337DD"/>
      </a:accent5>
      <a:accent6>
        <a:srgbClr val="216CCB"/>
      </a:accent6>
      <a:hlink>
        <a:srgbClr val="523FBF"/>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256</TotalTime>
  <Words>882</Words>
  <Application>Microsoft Office PowerPoint</Application>
  <PresentationFormat>Widescreen</PresentationFormat>
  <Paragraphs>37</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Century Gothic</vt:lpstr>
      <vt:lpstr>Elephant</vt:lpstr>
      <vt:lpstr>Times New Roman</vt:lpstr>
      <vt:lpstr>BrushVTI</vt:lpstr>
      <vt:lpstr>Detection of  malicious Social Bots</vt:lpstr>
      <vt:lpstr>Abstract </vt:lpstr>
      <vt:lpstr> Bots</vt:lpstr>
      <vt:lpstr>Good bots VS Malicious Bots</vt:lpstr>
      <vt:lpstr>PowerPoint Presentation</vt:lpstr>
      <vt:lpstr>The need to detect malicious bots</vt:lpstr>
      <vt:lpstr>PowerPoint Presentation</vt:lpstr>
      <vt:lpstr>TWITTER VS MALICIOUS SOCIAL BOTS</vt:lpstr>
      <vt:lpstr>EXPERIMENTAL  DESIGN  FOR DETECTING MALICIOUS BOTS</vt:lpstr>
      <vt:lpstr>MALICIOUS SOCIAL BOTS DETECTION</vt:lpstr>
      <vt:lpstr>MALICIOUS SOCIAL BOTS DETECTION</vt:lpstr>
      <vt:lpstr>MALICIOUS SOCIAL BOTS DETECTION</vt:lpstr>
      <vt:lpstr>MALICIOUS SOCIAL BOTS DETECTION </vt:lpstr>
      <vt:lpstr>MALICIOUS SOCIAL BOTS DETECTION </vt:lpstr>
      <vt:lpstr>MALICIOUS SOCIAL BOTS DETECTION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Detecting malicious Social Bots based on click stream sequence </dc:title>
  <dc:creator>tarrun sai</dc:creator>
  <cp:lastModifiedBy>tarrun sai</cp:lastModifiedBy>
  <cp:revision>16</cp:revision>
  <dcterms:created xsi:type="dcterms:W3CDTF">2020-10-28T03:52:54Z</dcterms:created>
  <dcterms:modified xsi:type="dcterms:W3CDTF">2020-10-28T13:20:58Z</dcterms:modified>
</cp:coreProperties>
</file>

<file path=docProps/thumbnail.jpeg>
</file>